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CHAPTER – 3 </a:t>
            </a:r>
            <a:br>
              <a:rPr lang="en-IN" dirty="0" smtClean="0"/>
            </a:br>
            <a:r>
              <a:rPr lang="en-IN" dirty="0" smtClean="0"/>
              <a:t>ECONOMIC REFORMS IN INDIA SINCE 1991 </a:t>
            </a:r>
            <a:endParaRPr lang="en-IN" dirty="0"/>
          </a:p>
        </p:txBody>
      </p:sp>
      <p:sp>
        <p:nvSpPr>
          <p:cNvPr id="3" name="Content Placeholder 2"/>
          <p:cNvSpPr>
            <a:spLocks noGrp="1"/>
          </p:cNvSpPr>
          <p:nvPr>
            <p:ph idx="1"/>
          </p:nvPr>
        </p:nvSpPr>
        <p:spPr/>
        <p:txBody>
          <a:bodyPr>
            <a:normAutofit lnSpcReduction="10000"/>
          </a:bodyPr>
          <a:lstStyle/>
          <a:p>
            <a:r>
              <a:rPr lang="en-IN" dirty="0" smtClean="0"/>
              <a:t>New Economic Policy (NEP) refers to the efforts made through different policy decisions and changes that were made to create competitive environment and increase in productivity and efficiency. The broad components of NEP are LPG in place of LPQ – * </a:t>
            </a:r>
            <a:r>
              <a:rPr lang="en-IN" dirty="0" err="1" smtClean="0"/>
              <a:t>Liberlisation</a:t>
            </a:r>
            <a:r>
              <a:rPr lang="en-IN" dirty="0" smtClean="0"/>
              <a:t> in place of Licensing, </a:t>
            </a:r>
          </a:p>
          <a:p>
            <a:r>
              <a:rPr lang="en-IN" dirty="0" smtClean="0"/>
              <a:t>* Privatisation in place of Quotas, </a:t>
            </a:r>
          </a:p>
          <a:p>
            <a:r>
              <a:rPr lang="en-IN" dirty="0" smtClean="0"/>
              <a:t>* </a:t>
            </a:r>
            <a:r>
              <a:rPr lang="en-IN" dirty="0" err="1" smtClean="0"/>
              <a:t>Globlisation</a:t>
            </a:r>
            <a:r>
              <a:rPr lang="en-IN" dirty="0" smtClean="0"/>
              <a:t> in place of Permits.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4.3 Financial Sector Reforms</a:t>
            </a:r>
            <a:endParaRPr lang="en-IN" dirty="0"/>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Role of RBI changed from Regulator to Facilitator, </a:t>
            </a:r>
          </a:p>
          <a:p>
            <a:r>
              <a:rPr lang="en-IN" dirty="0" smtClean="0"/>
              <a:t>(ii) Establishment of Private Sector Bank, </a:t>
            </a:r>
          </a:p>
          <a:p>
            <a:r>
              <a:rPr lang="en-IN" dirty="0" smtClean="0"/>
              <a:t>(iii) Foreign Investment, </a:t>
            </a:r>
          </a:p>
          <a:p>
            <a:r>
              <a:rPr lang="en-IN" dirty="0" smtClean="0"/>
              <a:t>(iv) Setting up New Branches.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4.4 Tax Reforms / Fiscal Sector Reforms</a:t>
            </a:r>
            <a:endParaRPr lang="en-IN" dirty="0"/>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Reduction in Direct Taxes,</a:t>
            </a:r>
          </a:p>
          <a:p>
            <a:r>
              <a:rPr lang="en-IN" dirty="0" smtClean="0"/>
              <a:t> (ii) Reform in Indirect taxes, </a:t>
            </a:r>
          </a:p>
          <a:p>
            <a:r>
              <a:rPr lang="en-IN" dirty="0" smtClean="0"/>
              <a:t>(iii) Simplification of Tax Paying Procedure, </a:t>
            </a:r>
          </a:p>
          <a:p>
            <a:r>
              <a:rPr lang="en-IN" dirty="0" smtClean="0"/>
              <a:t>(iv) Goods and Service Tax.</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4.5 External Sector Reforms / Foreign Exchange Reforms / Foreign Trade Reforms </a:t>
            </a:r>
            <a:endParaRPr lang="en-IN" dirty="0"/>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Devaluation of Rupee, </a:t>
            </a:r>
          </a:p>
          <a:p>
            <a:r>
              <a:rPr lang="en-IN" dirty="0" smtClean="0"/>
              <a:t>(ii) Determination of Foreign Exchange Rate Market Forces.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4.6 Trade and Investment Policy reforms</a:t>
            </a:r>
            <a:endParaRPr lang="en-IN" dirty="0"/>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Dismantling of Quantitative Restriction on Imports and Exports, </a:t>
            </a:r>
          </a:p>
          <a:p>
            <a:r>
              <a:rPr lang="en-IN" dirty="0" smtClean="0"/>
              <a:t>(ii) Reduction of Tariff Rates, </a:t>
            </a:r>
          </a:p>
          <a:p>
            <a:r>
              <a:rPr lang="en-IN" dirty="0" smtClean="0"/>
              <a:t>(iii) Removal of Licensing Procedure for Imports, </a:t>
            </a:r>
          </a:p>
          <a:p>
            <a:r>
              <a:rPr lang="en-IN" dirty="0" smtClean="0"/>
              <a:t>(iv) Removal of Export Duties.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5. PRIVATIZATION </a:t>
            </a:r>
            <a:endParaRPr lang="en-IN" dirty="0"/>
          </a:p>
        </p:txBody>
      </p:sp>
      <p:sp>
        <p:nvSpPr>
          <p:cNvPr id="3" name="Content Placeholder 2"/>
          <p:cNvSpPr>
            <a:spLocks noGrp="1"/>
          </p:cNvSpPr>
          <p:nvPr>
            <p:ph idx="1"/>
          </p:nvPr>
        </p:nvSpPr>
        <p:spPr/>
        <p:txBody>
          <a:bodyPr/>
          <a:lstStyle/>
          <a:p>
            <a:r>
              <a:rPr lang="en-IN" dirty="0" smtClean="0"/>
              <a:t>Transfer of ownership from government to private sector of organisations which am presently run and controlled by government.</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5.1 Measures of Privatisation</a:t>
            </a:r>
            <a:endParaRPr lang="en-IN" dirty="0"/>
          </a:p>
        </p:txBody>
      </p:sp>
      <p:sp>
        <p:nvSpPr>
          <p:cNvPr id="3" name="Content Placeholder 2"/>
          <p:cNvSpPr>
            <a:spLocks noGrp="1"/>
          </p:cNvSpPr>
          <p:nvPr>
            <p:ph idx="1"/>
          </p:nvPr>
        </p:nvSpPr>
        <p:spPr/>
        <p:txBody>
          <a:bodyPr/>
          <a:lstStyle/>
          <a:p>
            <a:r>
              <a:rPr lang="en-IN" dirty="0" smtClean="0"/>
              <a:t> </a:t>
            </a:r>
            <a:r>
              <a:rPr lang="en-IN" b="1" u="sng" dirty="0" smtClean="0"/>
              <a:t>(A) Ownership Measures </a:t>
            </a:r>
          </a:p>
          <a:p>
            <a:r>
              <a:rPr lang="en-IN" dirty="0" smtClean="0"/>
              <a:t> (</a:t>
            </a:r>
            <a:r>
              <a:rPr lang="en-IN" dirty="0" err="1" smtClean="0"/>
              <a:t>i</a:t>
            </a:r>
            <a:r>
              <a:rPr lang="en-IN" dirty="0" smtClean="0"/>
              <a:t>) Total De-Nationalisation, </a:t>
            </a:r>
          </a:p>
          <a:p>
            <a:r>
              <a:rPr lang="en-IN" dirty="0" smtClean="0"/>
              <a:t>(ii) Joint venture. </a:t>
            </a:r>
          </a:p>
          <a:p>
            <a:r>
              <a:rPr lang="en-IN" b="1" u="sng" dirty="0" smtClean="0"/>
              <a:t>(B) Organisational Measures </a:t>
            </a:r>
          </a:p>
          <a:p>
            <a:r>
              <a:rPr lang="en-IN" dirty="0" smtClean="0"/>
              <a:t>(</a:t>
            </a:r>
            <a:r>
              <a:rPr lang="en-IN" dirty="0" err="1" smtClean="0"/>
              <a:t>i</a:t>
            </a:r>
            <a:r>
              <a:rPr lang="en-IN" dirty="0" smtClean="0"/>
              <a:t>) </a:t>
            </a:r>
            <a:r>
              <a:rPr lang="en-IN" dirty="0" err="1" smtClean="0"/>
              <a:t>HoIding</a:t>
            </a:r>
            <a:r>
              <a:rPr lang="en-IN" dirty="0" smtClean="0"/>
              <a:t> company, </a:t>
            </a:r>
          </a:p>
          <a:p>
            <a:r>
              <a:rPr lang="en-IN" dirty="0" smtClean="0"/>
              <a:t>(ii) Leasing, </a:t>
            </a:r>
          </a:p>
          <a:p>
            <a:r>
              <a:rPr lang="en-IN" dirty="0" smtClean="0"/>
              <a:t>(iii) Disinvestment.</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5.2 Factors encouraging privatisation in India</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New Economic reforms programmes, </a:t>
            </a:r>
          </a:p>
          <a:p>
            <a:r>
              <a:rPr lang="en-IN" dirty="0" smtClean="0"/>
              <a:t>(ii) Increasing debt burden on government, </a:t>
            </a:r>
          </a:p>
          <a:p>
            <a:r>
              <a:rPr lang="en-IN" dirty="0" smtClean="0"/>
              <a:t>(iii) Presence of foreign companies, </a:t>
            </a:r>
          </a:p>
          <a:p>
            <a:r>
              <a:rPr lang="en-IN" dirty="0" smtClean="0"/>
              <a:t>(iv) To make Indian companies more competitive, </a:t>
            </a:r>
          </a:p>
          <a:p>
            <a:r>
              <a:rPr lang="en-IN" dirty="0" smtClean="0"/>
              <a:t>(v) Broad base for increasing production.</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5.3 Steps of Indian Economy towards privatization</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Contraction of Public sector, </a:t>
            </a:r>
          </a:p>
          <a:p>
            <a:r>
              <a:rPr lang="en-IN" dirty="0" smtClean="0"/>
              <a:t>(ii) Participation of private sector, </a:t>
            </a:r>
          </a:p>
          <a:p>
            <a:r>
              <a:rPr lang="en-IN" dirty="0" smtClean="0"/>
              <a:t>(iii) Abolition of Industrial licensing, </a:t>
            </a:r>
          </a:p>
          <a:p>
            <a:r>
              <a:rPr lang="en-IN" dirty="0" smtClean="0"/>
              <a:t>(iv) Improvement by MOU,</a:t>
            </a:r>
          </a:p>
          <a:p>
            <a:r>
              <a:rPr lang="en-IN" dirty="0" smtClean="0"/>
              <a:t> (v) Re-organisation of public sector, </a:t>
            </a:r>
          </a:p>
          <a:p>
            <a:r>
              <a:rPr lang="en-IN" dirty="0" smtClean="0"/>
              <a:t>(vi) Disinvestment of equity of public sector, </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(vii) Establishment of National Renewable fund,</a:t>
            </a:r>
          </a:p>
          <a:p>
            <a:r>
              <a:rPr lang="en-IN" dirty="0" smtClean="0"/>
              <a:t>(viii) Removal of investment control on big houses,</a:t>
            </a:r>
          </a:p>
          <a:p>
            <a:r>
              <a:rPr lang="en-IN" dirty="0" smtClean="0"/>
              <a:t> (ix) Policy related to sick units, </a:t>
            </a:r>
          </a:p>
          <a:p>
            <a:r>
              <a:rPr lang="en-IN" dirty="0" smtClean="0"/>
              <a:t>(x) Sale of shares of public sector undertaking</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5.4 Arguments in favour of Privatisation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 (</a:t>
            </a:r>
            <a:r>
              <a:rPr lang="en-IN" dirty="0" err="1" smtClean="0"/>
              <a:t>i</a:t>
            </a:r>
            <a:r>
              <a:rPr lang="en-IN" dirty="0" smtClean="0"/>
              <a:t>) Reduction in Budgetary Deficit,</a:t>
            </a:r>
          </a:p>
          <a:p>
            <a:r>
              <a:rPr lang="en-IN" dirty="0" smtClean="0"/>
              <a:t> (ii) Less political intervention,</a:t>
            </a:r>
          </a:p>
          <a:p>
            <a:r>
              <a:rPr lang="en-IN" dirty="0" smtClean="0"/>
              <a:t> (iii) Improvement in economic efficiency and technical efficiency, </a:t>
            </a:r>
          </a:p>
          <a:p>
            <a:r>
              <a:rPr lang="en-IN" dirty="0" smtClean="0"/>
              <a:t>(iv) Increased accountability,</a:t>
            </a:r>
          </a:p>
          <a:p>
            <a:r>
              <a:rPr lang="en-IN" dirty="0" smtClean="0"/>
              <a:t> (v) Globalisation of economy, </a:t>
            </a:r>
          </a:p>
          <a:p>
            <a:r>
              <a:rPr lang="en-IN" dirty="0" smtClean="0"/>
              <a:t>(vi) Sources of new job, </a:t>
            </a:r>
          </a:p>
          <a:p>
            <a:r>
              <a:rPr lang="en-IN" dirty="0" smtClean="0"/>
              <a:t>(vii) Increase in industrial growth,</a:t>
            </a:r>
          </a:p>
          <a:p>
            <a:r>
              <a:rPr lang="en-IN" dirty="0" smtClean="0"/>
              <a:t> (viii) Increase 1n foreign investment,</a:t>
            </a:r>
          </a:p>
          <a:p>
            <a:r>
              <a:rPr lang="en-IN" dirty="0" smtClean="0"/>
              <a:t> (ix) In line with international trade,</a:t>
            </a:r>
          </a:p>
          <a:p>
            <a:r>
              <a:rPr lang="en-IN" dirty="0" smtClean="0"/>
              <a:t> (x) Encouragement to new Inventions.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 Need for Economic Reforms</a:t>
            </a:r>
            <a:endParaRPr lang="en-IN" dirty="0"/>
          </a:p>
        </p:txBody>
      </p:sp>
      <p:sp>
        <p:nvSpPr>
          <p:cNvPr id="3" name="Content Placeholder 2"/>
          <p:cNvSpPr>
            <a:spLocks noGrp="1"/>
          </p:cNvSpPr>
          <p:nvPr>
            <p:ph idx="1"/>
          </p:nvPr>
        </p:nvSpPr>
        <p:spPr/>
        <p:txBody>
          <a:bodyPr/>
          <a:lstStyle/>
          <a:p>
            <a:r>
              <a:rPr lang="en-IN" dirty="0" smtClean="0"/>
              <a:t> Problems facing Economy –</a:t>
            </a:r>
          </a:p>
          <a:p>
            <a:r>
              <a:rPr lang="en-IN" dirty="0" smtClean="0"/>
              <a:t> (</a:t>
            </a:r>
            <a:r>
              <a:rPr lang="en-IN" dirty="0" err="1" smtClean="0"/>
              <a:t>i</a:t>
            </a:r>
            <a:r>
              <a:rPr lang="en-IN" dirty="0" smtClean="0"/>
              <a:t>) Unsatisfactory performance of public sector, </a:t>
            </a:r>
          </a:p>
          <a:p>
            <a:r>
              <a:rPr lang="en-IN" dirty="0" smtClean="0"/>
              <a:t>(ii) High rate of inflation,</a:t>
            </a:r>
          </a:p>
          <a:p>
            <a:r>
              <a:rPr lang="en-IN" dirty="0" smtClean="0"/>
              <a:t> (iii) Increasing debt burden,</a:t>
            </a:r>
          </a:p>
          <a:p>
            <a:r>
              <a:rPr lang="en-IN" dirty="0" smtClean="0"/>
              <a:t> (iv) Problem of balance of payment.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5.5 Arguments Against Privatisation</a:t>
            </a:r>
            <a:endParaRPr lang="en-IN" dirty="0"/>
          </a:p>
        </p:txBody>
      </p:sp>
      <p:sp>
        <p:nvSpPr>
          <p:cNvPr id="3" name="Content Placeholder 2"/>
          <p:cNvSpPr>
            <a:spLocks noGrp="1"/>
          </p:cNvSpPr>
          <p:nvPr>
            <p:ph idx="1"/>
          </p:nvPr>
        </p:nvSpPr>
        <p:spPr/>
        <p:txBody>
          <a:bodyPr>
            <a:normAutofit lnSpcReduction="10000"/>
          </a:bodyPr>
          <a:lstStyle/>
          <a:p>
            <a:r>
              <a:rPr lang="en-IN" dirty="0" smtClean="0"/>
              <a:t> (</a:t>
            </a:r>
            <a:r>
              <a:rPr lang="en-IN" dirty="0" err="1" smtClean="0"/>
              <a:t>i</a:t>
            </a:r>
            <a:r>
              <a:rPr lang="en-IN" dirty="0" smtClean="0"/>
              <a:t>) Concentration of economic power, </a:t>
            </a:r>
          </a:p>
          <a:p>
            <a:r>
              <a:rPr lang="en-IN" dirty="0" smtClean="0"/>
              <a:t>(ii) Substitution of monopoly power. </a:t>
            </a:r>
          </a:p>
          <a:p>
            <a:r>
              <a:rPr lang="en-IN" dirty="0" smtClean="0"/>
              <a:t>(iii) Lop-sided development of industries, </a:t>
            </a:r>
          </a:p>
          <a:p>
            <a:r>
              <a:rPr lang="en-IN" dirty="0" smtClean="0"/>
              <a:t>(iv) Industrial sickness,</a:t>
            </a:r>
          </a:p>
          <a:p>
            <a:r>
              <a:rPr lang="en-IN" dirty="0" smtClean="0"/>
              <a:t> (v) Entry of multinationals,</a:t>
            </a:r>
          </a:p>
          <a:p>
            <a:r>
              <a:rPr lang="en-IN" dirty="0" smtClean="0"/>
              <a:t> (vi) No safety for the weaker sections, </a:t>
            </a:r>
          </a:p>
          <a:p>
            <a:r>
              <a:rPr lang="en-IN" dirty="0" smtClean="0"/>
              <a:t>(vii) Social institutions,</a:t>
            </a:r>
          </a:p>
          <a:p>
            <a:r>
              <a:rPr lang="en-IN" dirty="0" smtClean="0"/>
              <a:t> (viii) Corruption.</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6. GLOBLISATION </a:t>
            </a:r>
            <a:endParaRPr lang="en-IN" dirty="0"/>
          </a:p>
        </p:txBody>
      </p:sp>
      <p:sp>
        <p:nvSpPr>
          <p:cNvPr id="3" name="Content Placeholder 2"/>
          <p:cNvSpPr>
            <a:spLocks noGrp="1"/>
          </p:cNvSpPr>
          <p:nvPr>
            <p:ph idx="1"/>
          </p:nvPr>
        </p:nvSpPr>
        <p:spPr/>
        <p:txBody>
          <a:bodyPr/>
          <a:lstStyle/>
          <a:p>
            <a:r>
              <a:rPr lang="en-IN" dirty="0" smtClean="0"/>
              <a:t>Globalisation may be defined as a process associated with increasing openness, growing economic interdependence and deepening economic integration in world economy. In short, integrating the economy of the country with the world economy.</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6.1 Factors fostering Globalisation in India</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Technical changes,</a:t>
            </a:r>
          </a:p>
          <a:p>
            <a:r>
              <a:rPr lang="en-IN" dirty="0" smtClean="0"/>
              <a:t> (ii) Competition, </a:t>
            </a:r>
          </a:p>
          <a:p>
            <a:r>
              <a:rPr lang="en-IN" dirty="0" smtClean="0"/>
              <a:t>(iii) Liberalisation policies,</a:t>
            </a:r>
          </a:p>
          <a:p>
            <a:r>
              <a:rPr lang="en-IN" dirty="0" smtClean="0"/>
              <a:t> (iv) Emergence of United states as a super power, </a:t>
            </a:r>
          </a:p>
          <a:p>
            <a:r>
              <a:rPr lang="en-IN" dirty="0" smtClean="0"/>
              <a:t>(v) Experiences of Developing countries, </a:t>
            </a:r>
          </a:p>
          <a:p>
            <a:r>
              <a:rPr lang="en-IN" dirty="0" smtClean="0"/>
              <a:t>(vi) Other factors</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6.2 Policy Measures adopted Under </a:t>
            </a:r>
            <a:r>
              <a:rPr lang="en-IN" dirty="0" err="1" smtClean="0"/>
              <a:t>Globlization</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Rise in equity limit participation of foreign investment, </a:t>
            </a:r>
          </a:p>
          <a:p>
            <a:r>
              <a:rPr lang="en-IN" dirty="0" smtClean="0"/>
              <a:t>(ii) Devaluation of Rupee, </a:t>
            </a:r>
          </a:p>
          <a:p>
            <a:r>
              <a:rPr lang="en-IN" dirty="0" smtClean="0"/>
              <a:t>(iii) Convertibility of Indian rupee, </a:t>
            </a:r>
          </a:p>
          <a:p>
            <a:r>
              <a:rPr lang="en-IN" dirty="0" smtClean="0"/>
              <a:t>(iv) Removal of controls on foreign trade,</a:t>
            </a:r>
          </a:p>
          <a:p>
            <a:r>
              <a:rPr lang="en-IN" dirty="0" smtClean="0"/>
              <a:t> (v) Modification of Tariffs,</a:t>
            </a:r>
          </a:p>
          <a:p>
            <a:r>
              <a:rPr lang="en-IN" dirty="0" smtClean="0"/>
              <a:t> (vi) Modification in technology agreements.</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6.3 Effects of Globalisation</a:t>
            </a:r>
            <a:endParaRPr lang="en-IN" dirty="0"/>
          </a:p>
        </p:txBody>
      </p:sp>
      <p:sp>
        <p:nvSpPr>
          <p:cNvPr id="3" name="Content Placeholder 2"/>
          <p:cNvSpPr>
            <a:spLocks noGrp="1"/>
          </p:cNvSpPr>
          <p:nvPr>
            <p:ph idx="1"/>
          </p:nvPr>
        </p:nvSpPr>
        <p:spPr/>
        <p:txBody>
          <a:bodyPr/>
          <a:lstStyle/>
          <a:p>
            <a:r>
              <a:rPr lang="en-IN" dirty="0" smtClean="0"/>
              <a:t> (A) Favourable Effects –</a:t>
            </a:r>
          </a:p>
          <a:p>
            <a:r>
              <a:rPr lang="en-IN" dirty="0" smtClean="0"/>
              <a:t> (</a:t>
            </a:r>
            <a:r>
              <a:rPr lang="en-IN" dirty="0" err="1" smtClean="0"/>
              <a:t>i</a:t>
            </a:r>
            <a:r>
              <a:rPr lang="en-IN" dirty="0" smtClean="0"/>
              <a:t>) Increasing share of exports in world trade, (ii) Favourable effect on Export-Import Ratio, (iii) Application of high technology, </a:t>
            </a:r>
          </a:p>
          <a:p>
            <a:r>
              <a:rPr lang="en-IN" dirty="0" smtClean="0"/>
              <a:t>(iv) Stable and strong exchange rate.</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(B) Adverse Effects – </a:t>
            </a:r>
          </a:p>
          <a:p>
            <a:r>
              <a:rPr lang="en-IN" dirty="0" smtClean="0"/>
              <a:t>(</a:t>
            </a:r>
            <a:r>
              <a:rPr lang="en-IN" dirty="0" err="1" smtClean="0"/>
              <a:t>i</a:t>
            </a:r>
            <a:r>
              <a:rPr lang="en-IN" dirty="0" smtClean="0"/>
              <a:t>) Decrease in Revenue of Indian Industries, (ii) Increasing share in capital and management by foreign entrepreneurs,</a:t>
            </a:r>
          </a:p>
          <a:p>
            <a:r>
              <a:rPr lang="en-IN" dirty="0" smtClean="0"/>
              <a:t> (iii) Increasing Regional disparities,</a:t>
            </a:r>
          </a:p>
          <a:p>
            <a:r>
              <a:rPr lang="en-IN" dirty="0" smtClean="0"/>
              <a:t> (iv) Export of Profit.</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6.4 Suggestions Regarding Globalisation </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Improvement in Competitiveness of Indian producers, </a:t>
            </a:r>
          </a:p>
          <a:p>
            <a:r>
              <a:rPr lang="en-IN" dirty="0" smtClean="0"/>
              <a:t>(ii) Alliance with MNCs,</a:t>
            </a:r>
          </a:p>
          <a:p>
            <a:r>
              <a:rPr lang="en-IN" dirty="0" smtClean="0"/>
              <a:t> (iii) Self-sufficiency in Technology,</a:t>
            </a:r>
          </a:p>
          <a:p>
            <a:r>
              <a:rPr lang="en-IN" dirty="0" smtClean="0"/>
              <a:t> (iv) Facing International protectionism, and (v) Modernisation of Agriculture and small sector.</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7. AN APPRISAL OF LPG POLICIES</a:t>
            </a:r>
            <a:endParaRPr lang="en-IN" dirty="0"/>
          </a:p>
        </p:txBody>
      </p:sp>
      <p:sp>
        <p:nvSpPr>
          <p:cNvPr id="3" name="Content Placeholder 2"/>
          <p:cNvSpPr>
            <a:spLocks noGrp="1"/>
          </p:cNvSpPr>
          <p:nvPr>
            <p:ph idx="1"/>
          </p:nvPr>
        </p:nvSpPr>
        <p:spPr/>
        <p:txBody>
          <a:bodyPr>
            <a:normAutofit/>
          </a:bodyPr>
          <a:lstStyle/>
          <a:p>
            <a:r>
              <a:rPr lang="en-IN" dirty="0" smtClean="0"/>
              <a:t>7.1 Merits of LPG Policies – Following observations highlights the merit of LPG policies – (</a:t>
            </a:r>
            <a:r>
              <a:rPr lang="en-IN" dirty="0" err="1" smtClean="0"/>
              <a:t>i</a:t>
            </a:r>
            <a:r>
              <a:rPr lang="en-IN" dirty="0" smtClean="0"/>
              <a:t>) Vibrant Economy,</a:t>
            </a:r>
          </a:p>
          <a:p>
            <a:r>
              <a:rPr lang="en-IN" dirty="0" smtClean="0"/>
              <a:t> (ii) Stimulate to Industrial Production,</a:t>
            </a:r>
          </a:p>
          <a:p>
            <a:r>
              <a:rPr lang="en-IN" dirty="0" smtClean="0"/>
              <a:t> (iii) A Check on Fiscal deficit, </a:t>
            </a:r>
          </a:p>
          <a:p>
            <a:r>
              <a:rPr lang="en-IN" dirty="0" smtClean="0"/>
              <a:t>(iv) A Check on Inflation, </a:t>
            </a:r>
          </a:p>
          <a:p>
            <a:r>
              <a:rPr lang="en-IN" dirty="0" smtClean="0"/>
              <a:t>(v) Consumer’s Sovereignty, </a:t>
            </a:r>
          </a:p>
          <a:p>
            <a:r>
              <a:rPr lang="en-IN" dirty="0" smtClean="0"/>
              <a:t>.</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(vi) A Sustainable Increase in </a:t>
            </a:r>
            <a:r>
              <a:rPr lang="en-IN" dirty="0" err="1" smtClean="0"/>
              <a:t>ForEx</a:t>
            </a:r>
            <a:r>
              <a:rPr lang="en-IN" dirty="0" smtClean="0"/>
              <a:t> Reserve, (vii) Flow of Private Foreign Investment,</a:t>
            </a:r>
          </a:p>
          <a:p>
            <a:r>
              <a:rPr lang="en-IN" dirty="0" smtClean="0"/>
              <a:t> (viii) Recognition of India as an Emerging Economic Power,</a:t>
            </a:r>
          </a:p>
          <a:p>
            <a:r>
              <a:rPr lang="en-IN" dirty="0" smtClean="0"/>
              <a:t> (ix) A Shift from Monopoly Market to Competitive Market</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7.2 Demerits of LPG Policies</a:t>
            </a:r>
            <a:endParaRPr lang="en-IN" dirty="0"/>
          </a:p>
        </p:txBody>
      </p:sp>
      <p:sp>
        <p:nvSpPr>
          <p:cNvPr id="3" name="Content Placeholder 2"/>
          <p:cNvSpPr>
            <a:spLocks noGrp="1"/>
          </p:cNvSpPr>
          <p:nvPr>
            <p:ph idx="1"/>
          </p:nvPr>
        </p:nvSpPr>
        <p:spPr/>
        <p:txBody>
          <a:bodyPr/>
          <a:lstStyle/>
          <a:p>
            <a:r>
              <a:rPr lang="en-IN" dirty="0" smtClean="0"/>
              <a:t> Following observations highlights the demerit of LPG policies –</a:t>
            </a:r>
          </a:p>
          <a:p>
            <a:r>
              <a:rPr lang="en-IN" dirty="0" smtClean="0"/>
              <a:t> (</a:t>
            </a:r>
            <a:r>
              <a:rPr lang="en-IN" dirty="0" err="1" smtClean="0"/>
              <a:t>i</a:t>
            </a:r>
            <a:r>
              <a:rPr lang="en-IN" dirty="0" smtClean="0"/>
              <a:t>) Neglect of Agriculture, </a:t>
            </a:r>
          </a:p>
          <a:p>
            <a:r>
              <a:rPr lang="en-IN" dirty="0" smtClean="0"/>
              <a:t>(ii) Urban Concentration of Growth Process, (iii) Economic Colonialism, </a:t>
            </a:r>
          </a:p>
          <a:p>
            <a:r>
              <a:rPr lang="en-IN" dirty="0" smtClean="0"/>
              <a:t>(iv) Spread of Consumerism, </a:t>
            </a:r>
          </a:p>
          <a:p>
            <a:r>
              <a:rPr lang="en-IN" dirty="0" smtClean="0"/>
              <a:t>(v) Lopsided Growth Process, </a:t>
            </a:r>
          </a:p>
          <a:p>
            <a:r>
              <a:rPr lang="en-IN" dirty="0" smtClean="0"/>
              <a:t>(vi) Cultural Erosion.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u="sng" dirty="0" smtClean="0"/>
              <a:t>1.2 Immediate crisis </a:t>
            </a:r>
            <a:r>
              <a:rPr lang="en-IN" dirty="0" smtClean="0"/>
              <a:t>– </a:t>
            </a:r>
          </a:p>
          <a:p>
            <a:r>
              <a:rPr lang="en-IN" dirty="0" smtClean="0"/>
              <a:t>(</a:t>
            </a:r>
            <a:r>
              <a:rPr lang="en-IN" dirty="0" err="1" smtClean="0"/>
              <a:t>i</a:t>
            </a:r>
            <a:r>
              <a:rPr lang="en-IN" dirty="0" smtClean="0"/>
              <a:t>) Gulf crisis,</a:t>
            </a:r>
          </a:p>
          <a:p>
            <a:r>
              <a:rPr lang="en-IN" dirty="0" smtClean="0"/>
              <a:t> (ii) Inadequate Foreign Exchange Reserves. </a:t>
            </a:r>
            <a:r>
              <a:rPr lang="en-IN" b="1" u="sng" dirty="0" smtClean="0"/>
              <a:t>1.3 Measures </a:t>
            </a:r>
          </a:p>
          <a:p>
            <a:r>
              <a:rPr lang="en-IN" dirty="0" smtClean="0"/>
              <a:t>(</a:t>
            </a:r>
            <a:r>
              <a:rPr lang="en-IN" dirty="0" err="1" smtClean="0"/>
              <a:t>i</a:t>
            </a:r>
            <a:r>
              <a:rPr lang="en-IN" dirty="0" smtClean="0"/>
              <a:t>) </a:t>
            </a:r>
            <a:r>
              <a:rPr lang="en-IN" dirty="0" err="1" smtClean="0"/>
              <a:t>Stablization</a:t>
            </a:r>
            <a:r>
              <a:rPr lang="en-IN" dirty="0" smtClean="0"/>
              <a:t> Measures </a:t>
            </a:r>
          </a:p>
          <a:p>
            <a:r>
              <a:rPr lang="en-IN" dirty="0" smtClean="0"/>
              <a:t>(ii) Structural Reforms Measures</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8. Outsourcing – </a:t>
            </a:r>
          </a:p>
          <a:p>
            <a:r>
              <a:rPr lang="en-IN" dirty="0" smtClean="0"/>
              <a:t>Outsourcing means obtaining goods and services by contract from an outside source.</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9. World Trade Organisation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From January 1, 1995, WTO has been working. It </a:t>
            </a:r>
            <a:r>
              <a:rPr lang="en-IN" dirty="0" smtClean="0"/>
              <a:t>replaced </a:t>
            </a:r>
            <a:r>
              <a:rPr lang="en-IN" dirty="0" smtClean="0"/>
              <a:t>the </a:t>
            </a:r>
            <a:r>
              <a:rPr lang="en-IN" dirty="0" smtClean="0"/>
              <a:t>GATT(General Agreement on Trade and Tariff), </a:t>
            </a:r>
            <a:r>
              <a:rPr lang="en-IN" dirty="0" smtClean="0"/>
              <a:t>established in 1948 with 23 countries. The WTO acts as a permanent watch dog of international trade.</a:t>
            </a:r>
          </a:p>
          <a:p>
            <a:r>
              <a:rPr lang="en-IN" b="1" u="sng" dirty="0" smtClean="0"/>
              <a:t>9.1 The objective of WTO </a:t>
            </a:r>
          </a:p>
          <a:p>
            <a:r>
              <a:rPr lang="en-IN" dirty="0" smtClean="0"/>
              <a:t>(</a:t>
            </a:r>
            <a:r>
              <a:rPr lang="en-IN" dirty="0" err="1" smtClean="0"/>
              <a:t>i</a:t>
            </a:r>
            <a:r>
              <a:rPr lang="en-IN" dirty="0" smtClean="0"/>
              <a:t>) To enlarge production and trade of services, </a:t>
            </a:r>
            <a:endParaRPr lang="en-IN" dirty="0" smtClean="0"/>
          </a:p>
          <a:p>
            <a:r>
              <a:rPr lang="en-IN" dirty="0" smtClean="0"/>
              <a:t>(</a:t>
            </a:r>
            <a:r>
              <a:rPr lang="en-IN" dirty="0" smtClean="0"/>
              <a:t>ii) To ensure optimum utilization of world resources,</a:t>
            </a:r>
          </a:p>
          <a:p>
            <a:r>
              <a:rPr lang="en-IN" dirty="0" smtClean="0"/>
              <a:t> (iii) To protect the environment.</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9.2 Role of WTO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t>
            </a:r>
            <a:r>
              <a:rPr lang="en-IN" dirty="0" err="1" smtClean="0"/>
              <a:t>i</a:t>
            </a:r>
            <a:r>
              <a:rPr lang="en-IN" dirty="0" smtClean="0"/>
              <a:t>) Establish a rule based trading regime in which nations cannot place arbitrary restrictions on trade,</a:t>
            </a:r>
          </a:p>
          <a:p>
            <a:r>
              <a:rPr lang="en-IN" dirty="0" smtClean="0"/>
              <a:t> (ii) To promote free trade in the international market by reducing tariff and non-tariff barriers. (iii) To felicitates bilateral and multi lateral trade agreements.</a:t>
            </a:r>
          </a:p>
          <a:p>
            <a:r>
              <a:rPr lang="en-IN" dirty="0" smtClean="0"/>
              <a:t> (iv) It is focusing in the competition in the international market and free access to market across different countries of the world.</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10. Achievements of LPG Policies</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Rise in GDP growth, </a:t>
            </a:r>
          </a:p>
          <a:p>
            <a:r>
              <a:rPr lang="en-IN" dirty="0" smtClean="0"/>
              <a:t>(ii) Rise in Foreign exchange reserves, </a:t>
            </a:r>
          </a:p>
          <a:p>
            <a:r>
              <a:rPr lang="en-IN" dirty="0" smtClean="0"/>
              <a:t>(iii) Control of inflation, </a:t>
            </a:r>
          </a:p>
          <a:p>
            <a:r>
              <a:rPr lang="en-IN" dirty="0" smtClean="0"/>
              <a:t>(iv) Rise in flow of foreign capital, </a:t>
            </a:r>
          </a:p>
          <a:p>
            <a:r>
              <a:rPr lang="en-IN" dirty="0" smtClean="0"/>
              <a:t>(v) Rise in competitiveness of industrial sector, (vi) Rise in integration with the world economy.</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11. Demonetisation</a:t>
            </a:r>
            <a:endParaRPr lang="en-IN" dirty="0"/>
          </a:p>
        </p:txBody>
      </p:sp>
      <p:sp>
        <p:nvSpPr>
          <p:cNvPr id="3" name="Content Placeholder 2"/>
          <p:cNvSpPr>
            <a:spLocks noGrp="1"/>
          </p:cNvSpPr>
          <p:nvPr>
            <p:ph idx="1"/>
          </p:nvPr>
        </p:nvSpPr>
        <p:spPr/>
        <p:txBody>
          <a:bodyPr/>
          <a:lstStyle/>
          <a:p>
            <a:r>
              <a:rPr lang="en-IN" dirty="0" smtClean="0"/>
              <a:t> It is the process of stripping a currency unit from its status as legal tender in the country. Demonetisation results m change in national currency. The present currency in circulation is pulled off and new currency is circulated.</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11.1 Types of Demonetisation</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Total Demonetisation </a:t>
            </a:r>
          </a:p>
          <a:p>
            <a:r>
              <a:rPr lang="en-IN" dirty="0" smtClean="0"/>
              <a:t>(ii) Partial Demonetisation</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11.2 Purposes sought by Demonetisation</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Stripping corruption </a:t>
            </a:r>
          </a:p>
          <a:p>
            <a:r>
              <a:rPr lang="en-IN" dirty="0" smtClean="0"/>
              <a:t>(ii) Combating inflation </a:t>
            </a:r>
          </a:p>
          <a:p>
            <a:r>
              <a:rPr lang="en-IN" dirty="0" smtClean="0"/>
              <a:t>(iii) Curbing counterfeit currency </a:t>
            </a:r>
          </a:p>
          <a:p>
            <a:r>
              <a:rPr lang="en-IN" dirty="0" smtClean="0"/>
              <a:t>(iv) Combating tax evasion </a:t>
            </a:r>
          </a:p>
          <a:p>
            <a:r>
              <a:rPr lang="en-IN" dirty="0" smtClean="0"/>
              <a:t>(v) Increasing performance of economy</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11.3 History of Demonetisation in India</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 (</a:t>
            </a:r>
            <a:r>
              <a:rPr lang="en-IN" dirty="0" err="1" smtClean="0"/>
              <a:t>i</a:t>
            </a:r>
            <a:r>
              <a:rPr lang="en-IN" dirty="0" smtClean="0"/>
              <a:t>) On 12/01/1946 all notes of denominations of Rs. 500 and Rs. 1000 were demonetised with a time limit of 10 days to exchange demonetised notes. Its purpose was to catch tax evaders.</a:t>
            </a:r>
          </a:p>
          <a:p>
            <a:r>
              <a:rPr lang="en-IN" dirty="0" smtClean="0"/>
              <a:t> (ii) On 16/01/1978 all notes of denominations of Rs. 1000, Rs. 5000 and Rs. 10000 were demonetised with a time limit of 3 days to exchange demonetised notes. Its purpose was to catch corrupt leaders and officials in predecessor governments. </a:t>
            </a:r>
          </a:p>
          <a:p>
            <a:r>
              <a:rPr lang="en-IN" dirty="0" smtClean="0"/>
              <a:t>(iii) On 08/11/2016 all notes of denominations of Rs. 500 and Rs. 1000 were demonetised with a time limit of 50 days in exchange demonetised notes from banks and some essential service stores.</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11.4 Demonetisation of 2016 </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t>
            </a:r>
            <a:r>
              <a:rPr lang="en-IN" dirty="0" err="1" smtClean="0"/>
              <a:t>i</a:t>
            </a:r>
            <a:r>
              <a:rPr lang="en-IN" dirty="0" smtClean="0"/>
              <a:t>) On 8 November 2016, the Government of India announce that the demonetization of all Rs. 500 and Rs, 1000 banknotes of the Mahatma Gandhi series. </a:t>
            </a:r>
          </a:p>
          <a:p>
            <a:r>
              <a:rPr lang="en-IN" dirty="0" smtClean="0"/>
              <a:t>(ii) Rs. 500 (new series) and Rs. 2000 notes were introduced.</a:t>
            </a:r>
          </a:p>
          <a:p>
            <a:r>
              <a:rPr lang="en-IN" dirty="0" smtClean="0"/>
              <a:t> (iii) 50 days time limit given for exchange of demonetised notes. </a:t>
            </a:r>
          </a:p>
          <a:p>
            <a:r>
              <a:rPr lang="en-IN" dirty="0" smtClean="0"/>
              <a:t>(iv) Limits were put on exchange per day and withdrawal per day (and week) during this time. </a:t>
            </a:r>
          </a:p>
          <a:p>
            <a:r>
              <a:rPr lang="en-IN" dirty="0" smtClean="0"/>
              <a:t>(v) Mixed reaction by public but strongly criticized by Opposition.</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11.5 Effects of 2016 Demonetisation</a:t>
            </a:r>
            <a:endParaRPr lang="en-IN" dirty="0"/>
          </a:p>
        </p:txBody>
      </p:sp>
      <p:sp>
        <p:nvSpPr>
          <p:cNvPr id="3" name="Content Placeholder 2"/>
          <p:cNvSpPr>
            <a:spLocks noGrp="1"/>
          </p:cNvSpPr>
          <p:nvPr>
            <p:ph idx="1"/>
          </p:nvPr>
        </p:nvSpPr>
        <p:spPr/>
        <p:txBody>
          <a:bodyPr/>
          <a:lstStyle/>
          <a:p>
            <a:r>
              <a:rPr lang="en-IN" dirty="0" smtClean="0"/>
              <a:t> (1) Pushed India towards cashless economy (ii) Raised tax payments </a:t>
            </a:r>
          </a:p>
          <a:p>
            <a:r>
              <a:rPr lang="en-IN" dirty="0" smtClean="0"/>
              <a:t>(iii) Brought an end to black money</a:t>
            </a:r>
          </a:p>
          <a:p>
            <a:r>
              <a:rPr lang="en-IN" dirty="0" smtClean="0"/>
              <a:t> (iv) Curbed terrorist funding</a:t>
            </a:r>
          </a:p>
          <a:p>
            <a:r>
              <a:rPr lang="en-IN" dirty="0" smtClean="0"/>
              <a:t> (v) Curbed effect on growth and revenues of MSMEs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2. Main components of New Economic Policy</a:t>
            </a:r>
            <a:endParaRPr lang="en-IN" dirty="0"/>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New Industrial Policy,</a:t>
            </a:r>
          </a:p>
          <a:p>
            <a:r>
              <a:rPr lang="en-IN" dirty="0" smtClean="0"/>
              <a:t> (ii) New trade policy, </a:t>
            </a:r>
          </a:p>
          <a:p>
            <a:r>
              <a:rPr lang="en-IN" dirty="0" smtClean="0"/>
              <a:t>(iii) New fiscal policy,</a:t>
            </a:r>
          </a:p>
          <a:p>
            <a:r>
              <a:rPr lang="en-IN" dirty="0" smtClean="0"/>
              <a:t> (iv) New monetary policy, </a:t>
            </a:r>
          </a:p>
          <a:p>
            <a:r>
              <a:rPr lang="en-IN" dirty="0" smtClean="0"/>
              <a:t>(v) New investment policy,</a:t>
            </a:r>
          </a:p>
          <a:p>
            <a:r>
              <a:rPr lang="en-IN" dirty="0" smtClean="0"/>
              <a:t> (vi) Globalisation of finance.</a:t>
            </a: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12. GOODS AND SERVICE TAX (GST)</a:t>
            </a:r>
            <a:br>
              <a:rPr lang="en-IN" dirty="0" smtClean="0"/>
            </a:br>
            <a:r>
              <a:rPr lang="en-IN" dirty="0" smtClean="0"/>
              <a:t> </a:t>
            </a:r>
            <a:r>
              <a:rPr lang="en-IN" sz="4000" dirty="0" smtClean="0"/>
              <a:t>Objectives of GST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t>
            </a:r>
            <a:r>
              <a:rPr lang="en-IN" dirty="0" err="1" smtClean="0"/>
              <a:t>i</a:t>
            </a:r>
            <a:r>
              <a:rPr lang="en-IN" dirty="0" smtClean="0"/>
              <a:t>) To eliminate the cascading impact of taxes on production and distribution coat of goods and services. </a:t>
            </a:r>
          </a:p>
          <a:p>
            <a:r>
              <a:rPr lang="en-IN" dirty="0" smtClean="0"/>
              <a:t>(ii) Streamlining indirect tax regime </a:t>
            </a:r>
          </a:p>
          <a:p>
            <a:r>
              <a:rPr lang="en-IN" dirty="0" smtClean="0"/>
              <a:t>(iii) Growth of revenue in States and Union Territories</a:t>
            </a:r>
          </a:p>
          <a:p>
            <a:r>
              <a:rPr lang="en-IN" dirty="0" smtClean="0"/>
              <a:t> (iv) Reduction in transaction costs and unnecessary wastage</a:t>
            </a:r>
          </a:p>
          <a:p>
            <a:r>
              <a:rPr lang="en-IN" dirty="0" smtClean="0"/>
              <a:t> (v) Elimination of the multiplicity of taxation</a:t>
            </a:r>
          </a:p>
          <a:p>
            <a:r>
              <a:rPr lang="en-IN" dirty="0" smtClean="0"/>
              <a:t> (vi) One Point Single Tax </a:t>
            </a:r>
          </a:p>
          <a:p>
            <a:r>
              <a:rPr lang="en-IN" dirty="0" smtClean="0"/>
              <a:t>(vii) Reduction in average tax burdens </a:t>
            </a:r>
          </a:p>
          <a:p>
            <a:r>
              <a:rPr lang="en-IN" dirty="0" smtClean="0"/>
              <a:t>(viii) Reduction in the corruption</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12.2 Types of GST laws</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At a centre level called Central GST (CGST) (ii) At the state level State GST (SGST) </a:t>
            </a: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12.3 Benefits of GST</a:t>
            </a:r>
            <a:endParaRPr lang="en-IN" dirty="0"/>
          </a:p>
        </p:txBody>
      </p:sp>
      <p:sp>
        <p:nvSpPr>
          <p:cNvPr id="3" name="Content Placeholder 2"/>
          <p:cNvSpPr>
            <a:spLocks noGrp="1"/>
          </p:cNvSpPr>
          <p:nvPr>
            <p:ph idx="1"/>
          </p:nvPr>
        </p:nvSpPr>
        <p:spPr/>
        <p:txBody>
          <a:bodyPr>
            <a:normAutofit/>
          </a:bodyPr>
          <a:lstStyle/>
          <a:p>
            <a:r>
              <a:rPr lang="en-IN" dirty="0" smtClean="0"/>
              <a:t>(</a:t>
            </a:r>
            <a:r>
              <a:rPr lang="en-IN" dirty="0" err="1" smtClean="0"/>
              <a:t>i</a:t>
            </a:r>
            <a:r>
              <a:rPr lang="en-IN" dirty="0" smtClean="0"/>
              <a:t>) GST provides comprehensive and wider coverage of input credit setoff, you can use service tax credit for the payment of tax on sale of goods etc. </a:t>
            </a:r>
          </a:p>
          <a:p>
            <a:r>
              <a:rPr lang="en-IN" dirty="0" smtClean="0"/>
              <a:t>(ii) Many indirect taxes in state and central level have been included by GST. You need to pay a single GST instead of all.</a:t>
            </a:r>
          </a:p>
          <a:p>
            <a:r>
              <a:rPr lang="en-IN" dirty="0" smtClean="0"/>
              <a:t> (iii) Uniformity of tax rates across the states.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12.3 Benefits of GST</a:t>
            </a:r>
            <a:endParaRPr lang="en-IN" dirty="0"/>
          </a:p>
        </p:txBody>
      </p:sp>
      <p:sp>
        <p:nvSpPr>
          <p:cNvPr id="3" name="Content Placeholder 2"/>
          <p:cNvSpPr>
            <a:spLocks noGrp="1"/>
          </p:cNvSpPr>
          <p:nvPr>
            <p:ph idx="1"/>
          </p:nvPr>
        </p:nvSpPr>
        <p:spPr/>
        <p:txBody>
          <a:bodyPr>
            <a:normAutofit lnSpcReduction="10000"/>
          </a:bodyPr>
          <a:lstStyle/>
          <a:p>
            <a:r>
              <a:rPr lang="en-IN" dirty="0" smtClean="0"/>
              <a:t> (iv) Ensure better compliance due to aggregate tax rate reduction. </a:t>
            </a:r>
          </a:p>
          <a:p>
            <a:r>
              <a:rPr lang="en-IN" dirty="0" smtClean="0"/>
              <a:t>(v) By reducing the tax burden, the competitiveness of Indian products in international market has increased and there by development of the nation. </a:t>
            </a:r>
          </a:p>
          <a:p>
            <a:r>
              <a:rPr lang="en-IN" dirty="0" smtClean="0"/>
              <a:t>(vi) Prices of goods are expected to reduce in the long run as the benefits of less tax burden would be passed on to the consumer.</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3. Main Phases of New Economic Policy</a:t>
            </a:r>
            <a:endParaRPr lang="en-IN" dirty="0"/>
          </a:p>
        </p:txBody>
      </p:sp>
      <p:sp>
        <p:nvSpPr>
          <p:cNvPr id="3" name="Content Placeholder 2"/>
          <p:cNvSpPr>
            <a:spLocks noGrp="1"/>
          </p:cNvSpPr>
          <p:nvPr>
            <p:ph idx="1"/>
          </p:nvPr>
        </p:nvSpPr>
        <p:spPr/>
        <p:txBody>
          <a:bodyPr/>
          <a:lstStyle/>
          <a:p>
            <a:r>
              <a:rPr lang="en-IN" dirty="0" smtClean="0"/>
              <a:t> (</a:t>
            </a:r>
            <a:r>
              <a:rPr lang="en-IN" dirty="0" err="1" smtClean="0"/>
              <a:t>i</a:t>
            </a:r>
            <a:r>
              <a:rPr lang="en-IN" dirty="0" smtClean="0"/>
              <a:t>) Liberalisation, </a:t>
            </a:r>
          </a:p>
          <a:p>
            <a:r>
              <a:rPr lang="en-IN" dirty="0" smtClean="0"/>
              <a:t>(ii) Privatisation, and</a:t>
            </a:r>
          </a:p>
          <a:p>
            <a:r>
              <a:rPr lang="en-IN" dirty="0" smtClean="0"/>
              <a:t> (iii) Globalisation.</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4. LIBERLISATION</a:t>
            </a:r>
            <a:endParaRPr lang="en-IN" dirty="0"/>
          </a:p>
        </p:txBody>
      </p:sp>
      <p:sp>
        <p:nvSpPr>
          <p:cNvPr id="3" name="Content Placeholder 2"/>
          <p:cNvSpPr>
            <a:spLocks noGrp="1"/>
          </p:cNvSpPr>
          <p:nvPr>
            <p:ph idx="1"/>
          </p:nvPr>
        </p:nvSpPr>
        <p:spPr/>
        <p:txBody>
          <a:bodyPr/>
          <a:lstStyle/>
          <a:p>
            <a:r>
              <a:rPr lang="en-IN" dirty="0" smtClean="0"/>
              <a:t> Liberalisation means removing all unnecessary controls and restrictions like permits, licenses, protectionist duties, etc., imposed by the government</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4.1 Measures adopted for Liberalisation</a:t>
            </a:r>
            <a:endParaRPr lang="en-IN" dirty="0"/>
          </a:p>
        </p:txBody>
      </p:sp>
      <p:sp>
        <p:nvSpPr>
          <p:cNvPr id="3" name="Content Placeholder 2"/>
          <p:cNvSpPr>
            <a:spLocks noGrp="1"/>
          </p:cNvSpPr>
          <p:nvPr>
            <p:ph idx="1"/>
          </p:nvPr>
        </p:nvSpPr>
        <p:spPr/>
        <p:txBody>
          <a:bodyPr/>
          <a:lstStyle/>
          <a:p>
            <a:r>
              <a:rPr lang="en-IN" dirty="0" smtClean="0"/>
              <a:t> </a:t>
            </a:r>
            <a:r>
              <a:rPr lang="en-IN" b="1" u="sng" dirty="0" smtClean="0"/>
              <a:t>(A) Soft Liberalisation policy (1985-1991)</a:t>
            </a:r>
          </a:p>
          <a:p>
            <a:r>
              <a:rPr lang="en-IN" b="1" u="sng" dirty="0" smtClean="0"/>
              <a:t> </a:t>
            </a:r>
            <a:r>
              <a:rPr lang="en-IN" dirty="0" smtClean="0"/>
              <a:t>The era of liberalisation started with the period of Rajiv Gandhi, the then Prime Minister, in 1985. In this period of modernization, a large number of incentives and exemptions were granted.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 Extensive Liberalisation Policy [After 1991 period]</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a:t>
            </a:r>
            <a:r>
              <a:rPr lang="en-IN" dirty="0" err="1" smtClean="0"/>
              <a:t>i</a:t>
            </a:r>
            <a:r>
              <a:rPr lang="en-IN" dirty="0" smtClean="0"/>
              <a:t>) Liberalised licensing policy, </a:t>
            </a:r>
          </a:p>
          <a:p>
            <a:r>
              <a:rPr lang="en-IN" dirty="0" smtClean="0"/>
              <a:t>(ii) Expansion of industries,</a:t>
            </a:r>
          </a:p>
          <a:p>
            <a:r>
              <a:rPr lang="en-IN" dirty="0" smtClean="0"/>
              <a:t> (iii) Concession from Monopolies, </a:t>
            </a:r>
          </a:p>
          <a:p>
            <a:r>
              <a:rPr lang="en-IN" dirty="0" smtClean="0"/>
              <a:t>(iv) Extending investment limits for small industries, </a:t>
            </a:r>
          </a:p>
          <a:p>
            <a:r>
              <a:rPr lang="en-IN" dirty="0" smtClean="0"/>
              <a:t>(v) Free import of machinery and Raw materials, </a:t>
            </a:r>
          </a:p>
          <a:p>
            <a:r>
              <a:rPr lang="en-IN" dirty="0" smtClean="0"/>
              <a:t>(vi) Freedom to import technology, </a:t>
            </a:r>
          </a:p>
          <a:p>
            <a:r>
              <a:rPr lang="en-IN" dirty="0" smtClean="0"/>
              <a:t>(vii) Freedom to financial institution, </a:t>
            </a:r>
          </a:p>
          <a:p>
            <a:r>
              <a:rPr lang="en-IN" dirty="0" smtClean="0"/>
              <a:t>(viii) Reduction in Tax rates.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4.2 Industrial Sector Reforms</a:t>
            </a:r>
            <a:endParaRPr lang="en-IN" dirty="0"/>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Abolition of Industrial Licensing,</a:t>
            </a:r>
          </a:p>
          <a:p>
            <a:r>
              <a:rPr lang="en-IN" dirty="0" smtClean="0"/>
              <a:t> (ii) Decrease in role of Public Sector, </a:t>
            </a:r>
          </a:p>
          <a:p>
            <a:r>
              <a:rPr lang="en-IN" dirty="0" smtClean="0"/>
              <a:t>(iii) De-reservation of Production by SSI,</a:t>
            </a:r>
          </a:p>
          <a:p>
            <a:r>
              <a:rPr lang="en-IN" dirty="0" smtClean="0"/>
              <a:t> (iv) Price Determination by market forces,</a:t>
            </a:r>
          </a:p>
          <a:p>
            <a:r>
              <a:rPr lang="en-IN" dirty="0" smtClean="0"/>
              <a:t> (v) Freedom to Import Capital Goods, </a:t>
            </a:r>
          </a:p>
          <a:p>
            <a:r>
              <a:rPr lang="en-IN" dirty="0" smtClean="0"/>
              <a:t>(v) Expansion of Production Capacity.</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2311</Words>
  <Application>Microsoft Office PowerPoint</Application>
  <PresentationFormat>On-screen Show (4:3)</PresentationFormat>
  <Paragraphs>221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CHAPTER – 3  ECONOMIC REFORMS IN INDIA SINCE 1991 </vt:lpstr>
      <vt:lpstr>1. Need for Economic Reforms</vt:lpstr>
      <vt:lpstr>Slide 3</vt:lpstr>
      <vt:lpstr>2. Main components of New Economic Policy</vt:lpstr>
      <vt:lpstr>3. Main Phases of New Economic Policy</vt:lpstr>
      <vt:lpstr>4. LIBERLISATION</vt:lpstr>
      <vt:lpstr>4.1 Measures adopted for Liberalisation</vt:lpstr>
      <vt:lpstr>(B) Extensive Liberalisation Policy [After 1991 period]</vt:lpstr>
      <vt:lpstr>4.2 Industrial Sector Reforms</vt:lpstr>
      <vt:lpstr>4.3 Financial Sector Reforms</vt:lpstr>
      <vt:lpstr>4.4 Tax Reforms / Fiscal Sector Reforms</vt:lpstr>
      <vt:lpstr>4.5 External Sector Reforms / Foreign Exchange Reforms / Foreign Trade Reforms </vt:lpstr>
      <vt:lpstr>4.6 Trade and Investment Policy reforms</vt:lpstr>
      <vt:lpstr>5. PRIVATIZATION </vt:lpstr>
      <vt:lpstr>5.1 Measures of Privatisation</vt:lpstr>
      <vt:lpstr>5.2 Factors encouraging privatisation in India</vt:lpstr>
      <vt:lpstr>5.3 Steps of Indian Economy towards privatization</vt:lpstr>
      <vt:lpstr>Slide 18</vt:lpstr>
      <vt:lpstr>5.4 Arguments in favour of Privatisation</vt:lpstr>
      <vt:lpstr>5.5 Arguments Against Privatisation</vt:lpstr>
      <vt:lpstr>6. GLOBLISATION </vt:lpstr>
      <vt:lpstr>6.1 Factors fostering Globalisation in India</vt:lpstr>
      <vt:lpstr>6.2 Policy Measures adopted Under Globlization</vt:lpstr>
      <vt:lpstr>6.3 Effects of Globalisation</vt:lpstr>
      <vt:lpstr>Slide 25</vt:lpstr>
      <vt:lpstr>6.4 Suggestions Regarding Globalisation </vt:lpstr>
      <vt:lpstr>7. AN APPRISAL OF LPG POLICIES</vt:lpstr>
      <vt:lpstr>Slide 28</vt:lpstr>
      <vt:lpstr>7.2 Demerits of LPG Policies</vt:lpstr>
      <vt:lpstr>Slide 30</vt:lpstr>
      <vt:lpstr>9. World Trade Organisation </vt:lpstr>
      <vt:lpstr>9.2 Role of WTO </vt:lpstr>
      <vt:lpstr>10. Achievements of LPG Policies</vt:lpstr>
      <vt:lpstr>11. Demonetisation</vt:lpstr>
      <vt:lpstr>11.1 Types of Demonetisation</vt:lpstr>
      <vt:lpstr>11.2 Purposes sought by Demonetisation</vt:lpstr>
      <vt:lpstr>11.3 History of Demonetisation in India</vt:lpstr>
      <vt:lpstr>11.4 Demonetisation of 2016 </vt:lpstr>
      <vt:lpstr>11.5 Effects of 2016 Demonetisation</vt:lpstr>
      <vt:lpstr> 12. GOODS AND SERVICE TAX (GST)  Objectives of GST   </vt:lpstr>
      <vt:lpstr>12.2 Types of GST laws</vt:lpstr>
      <vt:lpstr>12.3 Benefits of GST</vt:lpstr>
      <vt:lpstr>12.3 Benefits of GST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3  ECONOMIC REFORMS IN INDIA SINCE 1991 </dc:title>
  <dc:creator>Sudha Devi</dc:creator>
  <cp:lastModifiedBy>Sudha Devi</cp:lastModifiedBy>
  <cp:revision>33</cp:revision>
  <dcterms:created xsi:type="dcterms:W3CDTF">2006-08-16T00:00:00Z</dcterms:created>
  <dcterms:modified xsi:type="dcterms:W3CDTF">2019-12-28T05:07:03Z</dcterms:modified>
</cp:coreProperties>
</file>